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99" r:id="rId6"/>
    <p:sldId id="325" r:id="rId7"/>
    <p:sldId id="312" r:id="rId8"/>
    <p:sldId id="326" r:id="rId9"/>
    <p:sldId id="327" r:id="rId10"/>
    <p:sldId id="328" r:id="rId11"/>
    <p:sldId id="29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566">
          <p15:clr>
            <a:srgbClr val="A4A3A4"/>
          </p15:clr>
        </p15:guide>
        <p15:guide id="5" pos="2925">
          <p15:clr>
            <a:srgbClr val="A4A3A4"/>
          </p15:clr>
        </p15:guide>
        <p15:guide id="6" pos="657">
          <p15:clr>
            <a:srgbClr val="A4A3A4"/>
          </p15:clr>
        </p15:guide>
        <p15:guide id="7" pos="5329">
          <p15:clr>
            <a:srgbClr val="A4A3A4"/>
          </p15:clr>
        </p15:guide>
        <p15:guide id="8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4B"/>
    <a:srgbClr val="3F51B5"/>
    <a:srgbClr val="26A69A"/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8" autoAdjust="0"/>
    <p:restoredTop sz="92308" autoAdjust="0"/>
  </p:normalViewPr>
  <p:slideViewPr>
    <p:cSldViewPr showGuides="1">
      <p:cViewPr varScale="1">
        <p:scale>
          <a:sx n="59" d="100"/>
          <a:sy n="59" d="100"/>
        </p:scale>
        <p:origin x="1264" y="64"/>
      </p:cViewPr>
      <p:guideLst>
        <p:guide orient="horz" pos="2160"/>
        <p:guide pos="2880"/>
        <p:guide orient="horz" pos="981"/>
        <p:guide orient="horz" pos="3566"/>
        <p:guide pos="2925"/>
        <p:guide pos="657"/>
        <p:guide pos="5329"/>
        <p:guide pos="30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2040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2/05/2019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2/05/2019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7A0127-BD2A-4DB0-A326-73FD94CC0658}"/>
              </a:ext>
            </a:extLst>
          </p:cNvPr>
          <p:cNvSpPr/>
          <p:nvPr userDrawn="1"/>
        </p:nvSpPr>
        <p:spPr>
          <a:xfrm>
            <a:off x="251520" y="404664"/>
            <a:ext cx="1944216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D6047-E889-4C6B-BF5E-D07CB9382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560" y="278879"/>
            <a:ext cx="1085182" cy="11156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64C627-CE17-40B2-87BC-3B784AEFFE3D}"/>
              </a:ext>
            </a:extLst>
          </p:cNvPr>
          <p:cNvSpPr txBox="1"/>
          <p:nvPr userDrawn="1"/>
        </p:nvSpPr>
        <p:spPr>
          <a:xfrm>
            <a:off x="3677679" y="6401594"/>
            <a:ext cx="457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i="1" dirty="0">
                <a:solidFill>
                  <a:schemeClr val="bg1"/>
                </a:solidFill>
                <a:latin typeface="Gibson" panose="02000000000000000000" pitchFamily="50" charset="0"/>
              </a:rPr>
              <a:t>Department of Planning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4" y="5336"/>
            <a:ext cx="1194818" cy="12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2988" y="1556791"/>
            <a:ext cx="7416800" cy="410423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" y="16768"/>
            <a:ext cx="1182626" cy="12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52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692696"/>
            <a:ext cx="2951684" cy="778098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104" y="1870224"/>
            <a:ext cx="2951684" cy="3790801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4" y="5336"/>
            <a:ext cx="1194818" cy="12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84" y="0"/>
            <a:ext cx="477621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73FC7B-3F59-4D9D-80B6-2A6B42730F63}"/>
              </a:ext>
            </a:extLst>
          </p:cNvPr>
          <p:cNvSpPr/>
          <p:nvPr userDrawn="1"/>
        </p:nvSpPr>
        <p:spPr>
          <a:xfrm>
            <a:off x="4367784" y="6021288"/>
            <a:ext cx="229244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5" name="Picture 4" descr="White graphic of Waratah over the words 'NSW Government', next to this a thin vertical line then next to that the words 'Planning &amp; Environment'." title="NSW Planninag and Environment logo">
            <a:extLst>
              <a:ext uri="{FF2B5EF4-FFF2-40B4-BE49-F238E27FC236}">
                <a16:creationId xmlns:a16="http://schemas.microsoft.com/office/drawing/2014/main" id="{C8FBF9D1-7C04-479C-9F10-20C79E35D7FE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98"/>
          <a:stretch/>
        </p:blipFill>
        <p:spPr bwMode="auto">
          <a:xfrm>
            <a:off x="4620058" y="5830264"/>
            <a:ext cx="816038" cy="841345"/>
          </a:xfrm>
          <a:prstGeom prst="rect">
            <a:avLst/>
          </a:prstGeom>
          <a:solidFill>
            <a:srgbClr val="2196F3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37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59632" cy="155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5805264"/>
            <a:ext cx="9144000" cy="1055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3768" y="836712"/>
            <a:ext cx="5976020" cy="1323528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72841" y="2132857"/>
            <a:ext cx="6086947" cy="129269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31950" y="5541963"/>
            <a:ext cx="6827838" cy="360362"/>
          </a:xfrm>
        </p:spPr>
        <p:txBody>
          <a:bodyPr/>
          <a:lstStyle>
            <a:lvl1pPr marL="0" indent="0">
              <a:buNone/>
              <a:defRPr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here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73064" y="5830664"/>
            <a:ext cx="6886724" cy="360362"/>
          </a:xfrm>
        </p:spPr>
        <p:txBody>
          <a:bodyPr/>
          <a:lstStyle>
            <a:lvl1pPr marL="0" indent="0">
              <a:buNone/>
              <a:defRPr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A0127-BD2A-4DB0-A326-73FD94CC0658}"/>
              </a:ext>
            </a:extLst>
          </p:cNvPr>
          <p:cNvSpPr/>
          <p:nvPr userDrawn="1"/>
        </p:nvSpPr>
        <p:spPr>
          <a:xfrm>
            <a:off x="251520" y="404664"/>
            <a:ext cx="1944216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D6047-E889-4C6B-BF5E-D07CB9382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560" y="278879"/>
            <a:ext cx="1085182" cy="11156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64C627-CE17-40B2-87BC-3B784AEFFE3D}"/>
              </a:ext>
            </a:extLst>
          </p:cNvPr>
          <p:cNvSpPr txBox="1"/>
          <p:nvPr userDrawn="1"/>
        </p:nvSpPr>
        <p:spPr>
          <a:xfrm>
            <a:off x="3958997" y="6401594"/>
            <a:ext cx="457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i="1" dirty="0">
                <a:solidFill>
                  <a:schemeClr val="bg1"/>
                </a:solidFill>
                <a:latin typeface="Gibson" panose="02000000000000000000" pitchFamily="50" charset="0"/>
              </a:rPr>
              <a:t>Department of Planning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30500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5656" y="2331031"/>
            <a:ext cx="5976020" cy="1323528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17" y="0"/>
            <a:ext cx="1639827" cy="359359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83004" y="584112"/>
            <a:ext cx="282036" cy="4320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560DC-4EA9-47FD-BB65-980339448D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600" y="5805264"/>
            <a:ext cx="816935" cy="841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91116-FB0A-4EDA-BE68-F877EE56FA0C}"/>
              </a:ext>
            </a:extLst>
          </p:cNvPr>
          <p:cNvSpPr txBox="1"/>
          <p:nvPr userDrawn="1"/>
        </p:nvSpPr>
        <p:spPr>
          <a:xfrm>
            <a:off x="3958997" y="6401594"/>
            <a:ext cx="457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i="1" dirty="0">
                <a:solidFill>
                  <a:schemeClr val="bg1"/>
                </a:solidFill>
                <a:latin typeface="Gibson" panose="02000000000000000000" pitchFamily="50" charset="0"/>
              </a:rPr>
              <a:t>Department of Planning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25244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5656" y="2331031"/>
            <a:ext cx="5976020" cy="1323528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17" y="0"/>
            <a:ext cx="1639827" cy="359359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83004" y="584112"/>
            <a:ext cx="282036" cy="4320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37032B-0333-4A0A-AE1E-EBCD1502A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600" y="5805264"/>
            <a:ext cx="816935" cy="841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3547D3-A99C-40E5-8F14-5A63A2DE9BAC}"/>
              </a:ext>
            </a:extLst>
          </p:cNvPr>
          <p:cNvSpPr txBox="1"/>
          <p:nvPr userDrawn="1"/>
        </p:nvSpPr>
        <p:spPr>
          <a:xfrm>
            <a:off x="3958997" y="6401594"/>
            <a:ext cx="457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i="1" dirty="0">
                <a:solidFill>
                  <a:schemeClr val="bg1"/>
                </a:solidFill>
                <a:latin typeface="Gibson" panose="02000000000000000000" pitchFamily="50" charset="0"/>
              </a:rPr>
              <a:t>Department of Planning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34706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A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5656" y="2331031"/>
            <a:ext cx="5976020" cy="1323528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17" y="0"/>
            <a:ext cx="1639827" cy="359359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83004" y="584112"/>
            <a:ext cx="282036" cy="4320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D1285-FBA4-460B-834E-8D6FFC1275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600" y="5805264"/>
            <a:ext cx="816935" cy="841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D77BC3-29F4-41FB-AFCA-F9141F8600CA}"/>
              </a:ext>
            </a:extLst>
          </p:cNvPr>
          <p:cNvSpPr txBox="1"/>
          <p:nvPr userDrawn="1"/>
        </p:nvSpPr>
        <p:spPr>
          <a:xfrm>
            <a:off x="3958997" y="6401594"/>
            <a:ext cx="457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i="1" dirty="0">
                <a:solidFill>
                  <a:schemeClr val="bg1"/>
                </a:solidFill>
                <a:latin typeface="Gibson" panose="02000000000000000000" pitchFamily="50" charset="0"/>
              </a:rPr>
              <a:t>Department of Planning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26680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1760" y="1489656"/>
            <a:ext cx="59040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800" b="1" i="1" dirty="0">
                <a:solidFill>
                  <a:schemeClr val="bg1"/>
                </a:solidFill>
                <a:latin typeface="Gibson" panose="02000000000000000000" pitchFamily="50" charset="0"/>
              </a:rPr>
              <a:t>Contents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6E53A-19B0-4D2B-8D37-48B5346CAF23}"/>
              </a:ext>
            </a:extLst>
          </p:cNvPr>
          <p:cNvSpPr/>
          <p:nvPr userDrawn="1"/>
        </p:nvSpPr>
        <p:spPr>
          <a:xfrm>
            <a:off x="251520" y="404664"/>
            <a:ext cx="1944216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0D129-8435-46EB-9AA2-910D0629A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560" y="278879"/>
            <a:ext cx="1085182" cy="11156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A25F86-C52D-45AD-8465-B043421AD125}"/>
              </a:ext>
            </a:extLst>
          </p:cNvPr>
          <p:cNvSpPr txBox="1"/>
          <p:nvPr userDrawn="1"/>
        </p:nvSpPr>
        <p:spPr>
          <a:xfrm>
            <a:off x="3958997" y="6401594"/>
            <a:ext cx="457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i="1" dirty="0">
                <a:solidFill>
                  <a:schemeClr val="bg1"/>
                </a:solidFill>
                <a:latin typeface="Gibson" panose="02000000000000000000" pitchFamily="50" charset="0"/>
              </a:rPr>
              <a:t>Department of Planning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19799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17" y="0"/>
            <a:ext cx="1639827" cy="359359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83004" y="584112"/>
            <a:ext cx="282036" cy="4320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560DC-4EA9-47FD-BB65-980339448D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600" y="5805264"/>
            <a:ext cx="816935" cy="841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5D8224-20CA-4112-9BB1-945C5412A2A6}"/>
              </a:ext>
            </a:extLst>
          </p:cNvPr>
          <p:cNvSpPr txBox="1"/>
          <p:nvPr userDrawn="1"/>
        </p:nvSpPr>
        <p:spPr>
          <a:xfrm>
            <a:off x="3677679" y="6401594"/>
            <a:ext cx="457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i="1" dirty="0">
                <a:solidFill>
                  <a:schemeClr val="bg1"/>
                </a:solidFill>
                <a:latin typeface="Gibson" panose="02000000000000000000" pitchFamily="50" charset="0"/>
              </a:rPr>
              <a:t>Department of Planning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9011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4" y="5336"/>
            <a:ext cx="1194818" cy="12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84" y="0"/>
            <a:ext cx="477621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3438" y="1844824"/>
            <a:ext cx="3816350" cy="3816201"/>
          </a:xfrm>
        </p:spPr>
        <p:txBody>
          <a:bodyPr/>
          <a:lstStyle>
            <a:lvl1pPr marL="0" indent="0">
              <a:spcBef>
                <a:spcPts val="900"/>
              </a:spcBef>
              <a:spcAft>
                <a:spcPts val="300"/>
              </a:spcAft>
              <a:buNone/>
              <a:defRPr lang="en-US" sz="2400" b="1" dirty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lang="en-US" sz="2000" dirty="0" smtClean="0">
                <a:solidFill>
                  <a:schemeClr val="bg1"/>
                </a:solidFill>
              </a:defRPr>
            </a:lvl2pPr>
            <a:lvl3pPr marL="360362" indent="0">
              <a:spcBef>
                <a:spcPts val="0"/>
              </a:spcBef>
              <a:spcAft>
                <a:spcPts val="300"/>
              </a:spcAft>
              <a:buNone/>
              <a:defRPr lang="en-US" dirty="0" smtClean="0"/>
            </a:lvl3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email address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73FC7B-3F59-4D9D-80B6-2A6B42730F63}"/>
              </a:ext>
            </a:extLst>
          </p:cNvPr>
          <p:cNvSpPr/>
          <p:nvPr userDrawn="1"/>
        </p:nvSpPr>
        <p:spPr>
          <a:xfrm>
            <a:off x="4367784" y="6021288"/>
            <a:ext cx="229244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5" name="Picture 4" descr="White graphic of Waratah over the words 'NSW Government', next to this a thin vertical line then next to that the words 'Planning &amp; Environment'." title="NSW Planninag and Environment logo">
            <a:extLst>
              <a:ext uri="{FF2B5EF4-FFF2-40B4-BE49-F238E27FC236}">
                <a16:creationId xmlns:a16="http://schemas.microsoft.com/office/drawing/2014/main" id="{C8FBF9D1-7C04-479C-9F10-20C79E35D7FE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98"/>
          <a:stretch/>
        </p:blipFill>
        <p:spPr bwMode="auto">
          <a:xfrm>
            <a:off x="4620058" y="5830264"/>
            <a:ext cx="816038" cy="841345"/>
          </a:xfrm>
          <a:prstGeom prst="rect">
            <a:avLst/>
          </a:prstGeom>
          <a:solidFill>
            <a:srgbClr val="2196F3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76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8" tIns="40824" rIns="81648" bIns="40824" rtlCol="0" anchor="ctr"/>
          <a:lstStyle/>
          <a:p>
            <a:pPr algn="ctr"/>
            <a:endParaRPr lang="en-AU" sz="1350" dirty="0">
              <a:latin typeface="Gibson" panose="020000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5656" y="2331031"/>
            <a:ext cx="6390637" cy="1323528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77" y="1"/>
            <a:ext cx="1230030" cy="3593599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423565" y="584113"/>
            <a:ext cx="282036" cy="4320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2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" y="5812134"/>
            <a:ext cx="1991369" cy="104241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A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8" tIns="40824" rIns="81648" bIns="40824" rtlCol="0" anchor="ctr"/>
          <a:lstStyle/>
          <a:p>
            <a:pPr algn="ctr"/>
            <a:endParaRPr lang="en-AU" sz="1350" dirty="0">
              <a:latin typeface="Gibson" panose="02000000000000000000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" y="5812134"/>
            <a:ext cx="1991369" cy="10424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B1FB75-98DF-4450-99FB-A300348802B1}"/>
              </a:ext>
            </a:extLst>
          </p:cNvPr>
          <p:cNvSpPr/>
          <p:nvPr userDrawn="1"/>
        </p:nvSpPr>
        <p:spPr>
          <a:xfrm>
            <a:off x="703553" y="5703669"/>
            <a:ext cx="1512365" cy="10078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>
              <a:latin typeface="Gibson" panose="020000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3C921D-4794-4231-9F00-59B020F69D76}"/>
              </a:ext>
            </a:extLst>
          </p:cNvPr>
          <p:cNvSpPr txBox="1"/>
          <p:nvPr userDrawn="1"/>
        </p:nvSpPr>
        <p:spPr>
          <a:xfrm>
            <a:off x="3958997" y="6401594"/>
            <a:ext cx="457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i="1" dirty="0">
                <a:solidFill>
                  <a:schemeClr val="bg1"/>
                </a:solidFill>
                <a:latin typeface="Gibson" panose="02000000000000000000" pitchFamily="50" charset="0"/>
              </a:rPr>
              <a:t>Department of Planning and Environment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D4CAE2-F438-4F2C-B383-14F677FA0A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600" y="5805264"/>
            <a:ext cx="816935" cy="841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A42D4D-C071-4EDC-BE7E-2B9BC2323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17" y="0"/>
            <a:ext cx="1639827" cy="35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17" y="0"/>
            <a:ext cx="1639827" cy="359359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83004" y="584112"/>
            <a:ext cx="282036" cy="4320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9779A-8D39-4D9E-87F1-5EE1D517CA75}"/>
              </a:ext>
            </a:extLst>
          </p:cNvPr>
          <p:cNvSpPr txBox="1"/>
          <p:nvPr userDrawn="1"/>
        </p:nvSpPr>
        <p:spPr>
          <a:xfrm>
            <a:off x="3677679" y="6401594"/>
            <a:ext cx="457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i="1" dirty="0">
                <a:solidFill>
                  <a:schemeClr val="bg1"/>
                </a:solidFill>
                <a:latin typeface="Gibson" panose="02000000000000000000" pitchFamily="50" charset="0"/>
              </a:rPr>
              <a:t>Department of Planning and Environment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37032B-0333-4A0A-AE1E-EBCD1502A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600" y="5805264"/>
            <a:ext cx="816935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A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17" y="0"/>
            <a:ext cx="1639827" cy="359359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83004" y="584112"/>
            <a:ext cx="282036" cy="4320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F7AEF0-4491-44D6-B6E9-69D7FF7F6395}"/>
              </a:ext>
            </a:extLst>
          </p:cNvPr>
          <p:cNvSpPr txBox="1"/>
          <p:nvPr userDrawn="1"/>
        </p:nvSpPr>
        <p:spPr>
          <a:xfrm>
            <a:off x="3677679" y="6401594"/>
            <a:ext cx="457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i="1" dirty="0">
                <a:solidFill>
                  <a:schemeClr val="bg1"/>
                </a:solidFill>
                <a:latin typeface="Gibson" panose="02000000000000000000" pitchFamily="50" charset="0"/>
              </a:rPr>
              <a:t>Department of Planning and Environment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D1285-FBA4-460B-834E-8D6FFC1275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600" y="5805264"/>
            <a:ext cx="816935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1760" y="1489656"/>
            <a:ext cx="59040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800" b="1" i="1" dirty="0">
                <a:solidFill>
                  <a:schemeClr val="bg1"/>
                </a:solidFill>
                <a:latin typeface="Gibson" panose="02000000000000000000" pitchFamily="50" charset="0"/>
              </a:rPr>
              <a:t>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5B36F-1070-4076-8873-A935F957270B}"/>
              </a:ext>
            </a:extLst>
          </p:cNvPr>
          <p:cNvSpPr txBox="1"/>
          <p:nvPr userDrawn="1"/>
        </p:nvSpPr>
        <p:spPr>
          <a:xfrm>
            <a:off x="3677679" y="6401594"/>
            <a:ext cx="457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i="1" dirty="0">
                <a:solidFill>
                  <a:schemeClr val="bg1"/>
                </a:solidFill>
                <a:latin typeface="Gibson" panose="02000000000000000000" pitchFamily="50" charset="0"/>
              </a:rPr>
              <a:t>Department of Planning and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6E53A-19B0-4D2B-8D37-48B5346CAF23}"/>
              </a:ext>
            </a:extLst>
          </p:cNvPr>
          <p:cNvSpPr/>
          <p:nvPr userDrawn="1"/>
        </p:nvSpPr>
        <p:spPr>
          <a:xfrm>
            <a:off x="251520" y="404664"/>
            <a:ext cx="1944216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0D129-8435-46EB-9AA2-910D0629A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560" y="278879"/>
            <a:ext cx="1085182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7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AU" dirty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557338"/>
            <a:ext cx="7416800" cy="4103687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>
                <a:latin typeface="Gibson" panose="02000000000000000000" pitchFamily="50" charset="0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dirty="0" smtClean="0">
                <a:latin typeface="Gibson" panose="02000000000000000000" pitchFamily="50" charset="0"/>
              </a:defRPr>
            </a:lvl2pPr>
            <a:lvl3pPr>
              <a:spcBef>
                <a:spcPts val="0"/>
              </a:spcBef>
              <a:spcAft>
                <a:spcPts val="300"/>
              </a:spcAft>
              <a:defRPr lang="en-US" dirty="0" smtClean="0">
                <a:latin typeface="Gibson" panose="02000000000000000000" pitchFamily="50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" y="4576"/>
            <a:ext cx="1182626" cy="12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4008" y="1557338"/>
            <a:ext cx="3600000" cy="410368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432" y="1557338"/>
            <a:ext cx="3600000" cy="410368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" y="4576"/>
            <a:ext cx="1182626" cy="12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432" y="1557338"/>
            <a:ext cx="4608000" cy="410368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042988" y="1557338"/>
            <a:ext cx="2556000" cy="410368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" y="4576"/>
            <a:ext cx="1182626" cy="12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672" y="1557338"/>
            <a:ext cx="4608000" cy="410368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903788" y="1557338"/>
            <a:ext cx="2556000" cy="410368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" y="4576"/>
            <a:ext cx="1182626" cy="12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592"/>
            <a:ext cx="9144000" cy="1002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416180" cy="7920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416180" cy="41044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205642"/>
            <a:ext cx="5327948" cy="2186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>
                <a:solidFill>
                  <a:schemeClr val="accent1"/>
                </a:solidFill>
                <a:latin typeface="Gibson" panose="02000000000000000000" pitchFamily="50" charset="0"/>
              </a:defRPr>
            </a:lvl1pPr>
          </a:lstStyle>
          <a:p>
            <a:pPr algn="r"/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205642"/>
            <a:ext cx="392530" cy="217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600">
                <a:solidFill>
                  <a:schemeClr val="accent1"/>
                </a:solidFill>
                <a:latin typeface="Gibson" panose="02000000000000000000" pitchFamily="50" charset="0"/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5F0062-3107-484A-92A3-B57AAA4F37EA}"/>
              </a:ext>
            </a:extLst>
          </p:cNvPr>
          <p:cNvSpPr/>
          <p:nvPr userDrawn="1"/>
        </p:nvSpPr>
        <p:spPr>
          <a:xfrm>
            <a:off x="755576" y="5877272"/>
            <a:ext cx="187220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Gibson" panose="020000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37074-FEAE-4B0C-84CE-4D7FBB1494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-3009" r="1"/>
          <a:stretch/>
        </p:blipFill>
        <p:spPr>
          <a:xfrm>
            <a:off x="-79075" y="5733256"/>
            <a:ext cx="2706859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7" r:id="rId2"/>
    <p:sldLayoutId id="2147483768" r:id="rId3"/>
    <p:sldLayoutId id="2147483769" r:id="rId4"/>
    <p:sldLayoutId id="2147483763" r:id="rId5"/>
    <p:sldLayoutId id="2147483650" r:id="rId6"/>
    <p:sldLayoutId id="2147483652" r:id="rId7"/>
    <p:sldLayoutId id="2147483656" r:id="rId8"/>
    <p:sldLayoutId id="2147483766" r:id="rId9"/>
    <p:sldLayoutId id="2147483657" r:id="rId10"/>
    <p:sldLayoutId id="2147483764" r:id="rId11"/>
    <p:sldLayoutId id="2147483761" r:id="rId12"/>
    <p:sldLayoutId id="2147483765" r:id="rId13"/>
    <p:sldLayoutId id="2147483655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b="1" i="1" kern="1200">
          <a:solidFill>
            <a:schemeClr val="accent1"/>
          </a:solidFill>
          <a:latin typeface="Gibson" panose="02000000000000000000" pitchFamily="50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600"/>
        </a:spcBef>
        <a:spcAft>
          <a:spcPts val="300"/>
        </a:spcAft>
        <a:buClr>
          <a:srgbClr val="4B4B4B"/>
        </a:buClr>
        <a:buFont typeface="Arial" pitchFamily="34" charset="0"/>
        <a:buChar char="•"/>
        <a:defRPr sz="1800" kern="1200">
          <a:solidFill>
            <a:srgbClr val="4B4B4B"/>
          </a:solidFill>
          <a:latin typeface="Gibson" panose="02000000000000000000" pitchFamily="50" charset="0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0"/>
        </a:spcBef>
        <a:spcAft>
          <a:spcPts val="300"/>
        </a:spcAft>
        <a:buClr>
          <a:srgbClr val="4B4B4B"/>
        </a:buClr>
        <a:buSzPct val="75000"/>
        <a:buFont typeface="Courier New" pitchFamily="49" charset="0"/>
        <a:buChar char="o"/>
        <a:defRPr sz="1800" kern="1200">
          <a:solidFill>
            <a:srgbClr val="4B4B4B"/>
          </a:solidFill>
          <a:latin typeface="Gibson" panose="02000000000000000000" pitchFamily="50" charset="0"/>
          <a:ea typeface="+mn-ea"/>
          <a:cs typeface="+mn-cs"/>
        </a:defRPr>
      </a:lvl2pPr>
      <a:lvl3pPr marL="539750" indent="-179388" algn="l" defTabSz="914400" rtl="0" eaLnBrk="1" latinLnBrk="0" hangingPunct="1">
        <a:spcBef>
          <a:spcPts val="0"/>
        </a:spcBef>
        <a:spcAft>
          <a:spcPts val="300"/>
        </a:spcAft>
        <a:buClr>
          <a:srgbClr val="4B4B4B"/>
        </a:buClr>
        <a:buFont typeface="Calibri" pitchFamily="34" charset="0"/>
        <a:buChar char="–"/>
        <a:defRPr sz="1800" kern="1200">
          <a:solidFill>
            <a:srgbClr val="4B4B4B"/>
          </a:solidFill>
          <a:latin typeface="Gibson" panose="02000000000000000000" pitchFamily="50" charset="0"/>
          <a:ea typeface="+mn-ea"/>
          <a:cs typeface="+mn-cs"/>
        </a:defRPr>
      </a:lvl3pPr>
      <a:lvl4pPr marL="3175" indent="0" algn="l" defTabSz="914400" rtl="0" eaLnBrk="1" latinLnBrk="0" hangingPunct="1">
        <a:spcBef>
          <a:spcPts val="900"/>
        </a:spcBef>
        <a:spcAft>
          <a:spcPts val="900"/>
        </a:spcAft>
        <a:buClr>
          <a:srgbClr val="4B4B4B"/>
        </a:buClr>
        <a:buFont typeface="Arial" panose="020B0604020202020204" pitchFamily="34" charset="0"/>
        <a:buNone/>
        <a:defRPr sz="2000" b="1" i="1" kern="1200" baseline="0">
          <a:solidFill>
            <a:schemeClr val="accent1"/>
          </a:solidFill>
          <a:latin typeface="Gibson" panose="02000000000000000000" pitchFamily="50" charset="0"/>
          <a:ea typeface="+mn-ea"/>
          <a:cs typeface="+mn-cs"/>
        </a:defRPr>
      </a:lvl4pPr>
      <a:lvl5pPr marL="892175" indent="-177800" algn="l" defTabSz="914400" rtl="0" eaLnBrk="1" latinLnBrk="0" hangingPunct="1">
        <a:spcBef>
          <a:spcPts val="0"/>
        </a:spcBef>
        <a:spcAft>
          <a:spcPts val="300"/>
        </a:spcAft>
        <a:buClr>
          <a:srgbClr val="4B4B4B"/>
        </a:buClr>
        <a:buFont typeface="Courier New" panose="02070309020205020404" pitchFamily="49" charset="0"/>
        <a:buChar char="o"/>
        <a:defRPr sz="2100" kern="1200" baseline="0">
          <a:solidFill>
            <a:srgbClr val="4B4B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941B-6C80-4259-BA6B-17D12093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280" y="1085707"/>
            <a:ext cx="5428088" cy="1323528"/>
          </a:xfrm>
        </p:spPr>
        <p:txBody>
          <a:bodyPr/>
          <a:lstStyle/>
          <a:p>
            <a:r>
              <a:rPr lang="en-AU" sz="3200" dirty="0"/>
              <a:t>Opening a can of worms: SIA as a dialogic process</a:t>
            </a:r>
            <a:endParaRPr lang="en-AU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EE0E8-AF0D-46DB-8857-28EDF3F8C1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004" y="5300886"/>
            <a:ext cx="6985459" cy="648394"/>
          </a:xfrm>
        </p:spPr>
        <p:txBody>
          <a:bodyPr>
            <a:normAutofit/>
          </a:bodyPr>
          <a:lstStyle/>
          <a:p>
            <a:pPr lvl="0" defTabSz="685800">
              <a:spcBef>
                <a:spcPts val="450"/>
              </a:spcBef>
              <a:spcAft>
                <a:spcPts val="225"/>
              </a:spcAft>
            </a:pPr>
            <a:r>
              <a:rPr lang="en-AU" sz="1575" b="0" i="0" dirty="0">
                <a:solidFill>
                  <a:prstClr val="white"/>
                </a:solidFill>
                <a:latin typeface="Gibson"/>
              </a:rPr>
              <a:t>Dr Richard Parsons, </a:t>
            </a:r>
          </a:p>
          <a:p>
            <a:pPr lvl="0" defTabSz="685800">
              <a:spcBef>
                <a:spcPts val="450"/>
              </a:spcBef>
              <a:spcAft>
                <a:spcPts val="225"/>
              </a:spcAft>
            </a:pPr>
            <a:r>
              <a:rPr lang="en-AU" sz="1575" b="0" i="0" dirty="0">
                <a:solidFill>
                  <a:prstClr val="white"/>
                </a:solidFill>
                <a:latin typeface="Gibson"/>
              </a:rPr>
              <a:t>NSW Department of Planning and Environment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3BA2341-4D9E-4667-A830-A7893BA73195}"/>
              </a:ext>
            </a:extLst>
          </p:cNvPr>
          <p:cNvSpPr>
            <a:spLocks noGrp="1"/>
          </p:cNvSpPr>
          <p:nvPr/>
        </p:nvSpPr>
        <p:spPr>
          <a:xfrm>
            <a:off x="2503896" y="2409235"/>
            <a:ext cx="6086947" cy="9158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spcBef>
                <a:spcPts val="450"/>
              </a:spcBef>
              <a:spcAft>
                <a:spcPts val="225"/>
              </a:spcAft>
              <a:buClr>
                <a:srgbClr val="4B4B4B"/>
              </a:buClr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69081" indent="-134541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SzPct val="75000"/>
              <a:buFont typeface="Courier New" pitchFamily="49" charset="0"/>
              <a:buChar char="o"/>
              <a:defRPr sz="1575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404813" indent="-134541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Font typeface="Calibri" pitchFamily="34" charset="0"/>
              <a:buChar char="–"/>
              <a:defRPr sz="1575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2381" indent="0" algn="l" defTabSz="685800" rtl="0" eaLnBrk="1" latinLnBrk="0" hangingPunct="1">
              <a:spcBef>
                <a:spcPts val="675"/>
              </a:spcBef>
              <a:spcAft>
                <a:spcPts val="675"/>
              </a:spcAft>
              <a:buClr>
                <a:srgbClr val="4B4B4B"/>
              </a:buClr>
              <a:buFont typeface="Arial" panose="020B0604020202020204" pitchFamily="34" charset="0"/>
              <a:buNone/>
              <a:defRPr sz="1950" b="1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669131" indent="-133350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Font typeface="Courier New" panose="02070309020205020404" pitchFamily="49" charset="0"/>
              <a:buChar char="o"/>
              <a:defRPr sz="1575" kern="1200" baseline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E78836D-BE2F-4486-B12E-5415550BE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7744" y="2873220"/>
            <a:ext cx="6086947" cy="156389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IAIA conference</a:t>
            </a:r>
          </a:p>
          <a:p>
            <a:r>
              <a:rPr lang="en-AU" sz="2000" dirty="0"/>
              <a:t>29 April – 2 May 2019, Brisbane</a:t>
            </a:r>
          </a:p>
          <a:p>
            <a:endParaRPr lang="en-AU" sz="2000" dirty="0"/>
          </a:p>
          <a:p>
            <a:r>
              <a:rPr lang="en-AU" u="sng" dirty="0"/>
              <a:t>Session title</a:t>
            </a:r>
            <a:r>
              <a:rPr lang="en-AU" dirty="0"/>
              <a:t>: </a:t>
            </a:r>
            <a:r>
              <a:rPr lang="en-AU" b="0" dirty="0"/>
              <a:t>SIA – How early is too early?</a:t>
            </a:r>
            <a:endParaRPr lang="en-AU" sz="2000" b="0" dirty="0"/>
          </a:p>
        </p:txBody>
      </p:sp>
    </p:spTree>
    <p:extLst>
      <p:ext uri="{BB962C8B-B14F-4D97-AF65-F5344CB8AC3E}">
        <p14:creationId xmlns:p14="http://schemas.microsoft.com/office/powerpoint/2010/main" val="24319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7F41-5084-4F5B-B471-7D1D58FF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What can happen when you don’t start SIA early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767CD-54AE-4567-94B6-8C2A5C65F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1028" name="Picture 4" descr="Anti-gas protest at Bentley">
            <a:extLst>
              <a:ext uri="{FF2B5EF4-FFF2-40B4-BE49-F238E27FC236}">
                <a16:creationId xmlns:a16="http://schemas.microsoft.com/office/drawing/2014/main" id="{3C4C8F0A-60BD-41D2-8200-0740629A8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26" y="1377156"/>
            <a:ext cx="6152258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85CD5D-DF06-4C0C-B3A9-6C315630B83C}"/>
              </a:ext>
            </a:extLst>
          </p:cNvPr>
          <p:cNvSpPr/>
          <p:nvPr/>
        </p:nvSpPr>
        <p:spPr>
          <a:xfrm>
            <a:off x="4727416" y="5522912"/>
            <a:ext cx="330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Bentley blockade, NSW, 2014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088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CF20-5EDF-4F58-B967-10BAB0BF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92696"/>
            <a:ext cx="7776864" cy="792088"/>
          </a:xfrm>
        </p:spPr>
        <p:txBody>
          <a:bodyPr>
            <a:normAutofit fontScale="90000"/>
          </a:bodyPr>
          <a:lstStyle/>
          <a:p>
            <a:pPr algn="r"/>
            <a:r>
              <a:rPr lang="en-AU" sz="2400" dirty="0">
                <a:solidFill>
                  <a:srgbClr val="C00000"/>
                </a:solidFill>
              </a:rPr>
              <a:t>“Social impacts start…with rumours of a possible project” </a:t>
            </a:r>
            <a:br>
              <a:rPr lang="en-AU" sz="2400" dirty="0">
                <a:solidFill>
                  <a:srgbClr val="C00000"/>
                </a:solidFill>
              </a:rPr>
            </a:br>
            <a:r>
              <a:rPr lang="en-AU" sz="2000" i="0" dirty="0">
                <a:solidFill>
                  <a:srgbClr val="C00000"/>
                </a:solidFill>
              </a:rPr>
              <a:t>(Vanclay et al., 2015)</a:t>
            </a:r>
            <a:endParaRPr lang="en-AU" sz="2400" i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34662-19FD-4620-AD29-8CD197235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DB9B85-E7B9-437C-B5A7-5EAB12A908DF}"/>
              </a:ext>
            </a:extLst>
          </p:cNvPr>
          <p:cNvSpPr txBox="1">
            <a:spLocks/>
          </p:cNvSpPr>
          <p:nvPr/>
        </p:nvSpPr>
        <p:spPr>
          <a:xfrm>
            <a:off x="1042988" y="1733788"/>
            <a:ext cx="7416800" cy="4222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4541" indent="-134541" algn="l" defTabSz="685800" rtl="0" eaLnBrk="1" latinLnBrk="0" hangingPunct="1">
              <a:spcBef>
                <a:spcPts val="450"/>
              </a:spcBef>
              <a:spcAft>
                <a:spcPts val="450"/>
              </a:spcAft>
              <a:buClr>
                <a:srgbClr val="4B4B4B"/>
              </a:buClr>
              <a:buFont typeface="Arial" pitchFamily="34" charset="0"/>
              <a:buChar char="•"/>
              <a:defRPr lang="en-US" sz="1575" kern="120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269081" indent="-134541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SzPct val="75000"/>
              <a:buFont typeface="Courier New" pitchFamily="49" charset="0"/>
              <a:buChar char="o"/>
              <a:defRPr lang="en-US" sz="1575" kern="120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404813" indent="-134541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Font typeface="Calibri" pitchFamily="34" charset="0"/>
              <a:buChar char="–"/>
              <a:defRPr lang="en-US" sz="1575" kern="120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2381" indent="0" algn="l" defTabSz="685800" rtl="0" eaLnBrk="1" latinLnBrk="0" hangingPunct="1">
              <a:spcBef>
                <a:spcPts val="675"/>
              </a:spcBef>
              <a:spcAft>
                <a:spcPts val="675"/>
              </a:spcAft>
              <a:buClr>
                <a:srgbClr val="4B4B4B"/>
              </a:buClr>
              <a:buFont typeface="Arial" panose="020B0604020202020204" pitchFamily="34" charset="0"/>
              <a:buNone/>
              <a:defRPr sz="1950" b="1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669131" indent="-133350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Font typeface="Courier New" panose="02070309020205020404" pitchFamily="49" charset="0"/>
              <a:buChar char="o"/>
              <a:defRPr sz="1575" kern="1200" baseline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0"/>
              </a:spcAft>
              <a:buNone/>
              <a:defRPr/>
            </a:pPr>
            <a:endParaRPr lang="en-AU" sz="1800" i="1" dirty="0">
              <a:latin typeface="Gibso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F368A-B8A6-4084-A21A-78A417EA9B69}"/>
              </a:ext>
            </a:extLst>
          </p:cNvPr>
          <p:cNvSpPr txBox="1"/>
          <p:nvPr/>
        </p:nvSpPr>
        <p:spPr>
          <a:xfrm>
            <a:off x="1042988" y="1733788"/>
            <a:ext cx="49622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>
                <a:solidFill>
                  <a:srgbClr val="0070C0"/>
                </a:solidFill>
              </a:rPr>
              <a:t>BUT</a:t>
            </a:r>
            <a:endParaRPr lang="en-AU" dirty="0"/>
          </a:p>
          <a:p>
            <a:pPr>
              <a:spcAft>
                <a:spcPts val="600"/>
              </a:spcAft>
            </a:pPr>
            <a:r>
              <a:rPr lang="en-AU" sz="1600" dirty="0"/>
              <a:t>“How can we expect people to reach an informed opinion if we can’t tell them exactly what the project will look like?” </a:t>
            </a:r>
          </a:p>
          <a:p>
            <a:pPr>
              <a:spcAft>
                <a:spcPts val="600"/>
              </a:spcAft>
            </a:pPr>
            <a:r>
              <a:rPr lang="en-AU" sz="1600" i="1" dirty="0"/>
              <a:t>(Assumption: people cannot process uncertainty.)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AU" dirty="0">
                <a:solidFill>
                  <a:srgbClr val="0070C0"/>
                </a:solidFill>
              </a:rPr>
              <a:t>AND</a:t>
            </a:r>
            <a:endParaRPr lang="en-AU" dirty="0"/>
          </a:p>
          <a:p>
            <a:r>
              <a:rPr lang="en-AU" sz="1600" dirty="0"/>
              <a:t>“There’s no point worrying the community just yet – they will only spread false rumours and get all emotional.”</a:t>
            </a:r>
          </a:p>
          <a:p>
            <a:r>
              <a:rPr lang="en-AU" sz="1600" i="1" dirty="0"/>
              <a:t>(Assumption: without certainty, people cannot engage in respectful and rational dialogue.)</a:t>
            </a:r>
            <a:endParaRPr lang="en-AU" i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5BF4C2-A9AA-453B-849E-4E8FFFB21470}"/>
              </a:ext>
            </a:extLst>
          </p:cNvPr>
          <p:cNvSpPr/>
          <p:nvPr/>
        </p:nvSpPr>
        <p:spPr>
          <a:xfrm>
            <a:off x="2195736" y="5157192"/>
            <a:ext cx="52565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i.e. uncertainty + rumours = open can of worms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405B5A-C03D-4CC8-82B5-9C68949F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733788"/>
            <a:ext cx="2817404" cy="319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CF20-5EDF-4F58-B967-10BAB0BF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92696"/>
            <a:ext cx="7776864" cy="792088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Deeper misinterpretations and misunderstandings?</a:t>
            </a:r>
            <a:endParaRPr lang="en-AU" sz="2400" i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34662-19FD-4620-AD29-8CD197235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DB9B85-E7B9-437C-B5A7-5EAB12A908DF}"/>
              </a:ext>
            </a:extLst>
          </p:cNvPr>
          <p:cNvSpPr txBox="1">
            <a:spLocks/>
          </p:cNvSpPr>
          <p:nvPr/>
        </p:nvSpPr>
        <p:spPr>
          <a:xfrm>
            <a:off x="1042988" y="1733788"/>
            <a:ext cx="7416800" cy="4222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4541" indent="-134541" algn="l" defTabSz="685800" rtl="0" eaLnBrk="1" latinLnBrk="0" hangingPunct="1">
              <a:spcBef>
                <a:spcPts val="450"/>
              </a:spcBef>
              <a:spcAft>
                <a:spcPts val="450"/>
              </a:spcAft>
              <a:buClr>
                <a:srgbClr val="4B4B4B"/>
              </a:buClr>
              <a:buFont typeface="Arial" pitchFamily="34" charset="0"/>
              <a:buChar char="•"/>
              <a:defRPr lang="en-US" sz="1575" kern="120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269081" indent="-134541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SzPct val="75000"/>
              <a:buFont typeface="Courier New" pitchFamily="49" charset="0"/>
              <a:buChar char="o"/>
              <a:defRPr lang="en-US" sz="1575" kern="120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404813" indent="-134541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Font typeface="Calibri" pitchFamily="34" charset="0"/>
              <a:buChar char="–"/>
              <a:defRPr lang="en-US" sz="1575" kern="120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2381" indent="0" algn="l" defTabSz="685800" rtl="0" eaLnBrk="1" latinLnBrk="0" hangingPunct="1">
              <a:spcBef>
                <a:spcPts val="675"/>
              </a:spcBef>
              <a:spcAft>
                <a:spcPts val="675"/>
              </a:spcAft>
              <a:buClr>
                <a:srgbClr val="4B4B4B"/>
              </a:buClr>
              <a:buFont typeface="Arial" panose="020B0604020202020204" pitchFamily="34" charset="0"/>
              <a:buNone/>
              <a:defRPr sz="1950" b="1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669131" indent="-133350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Font typeface="Courier New" panose="02070309020205020404" pitchFamily="49" charset="0"/>
              <a:buChar char="o"/>
              <a:defRPr sz="1575" kern="1200" baseline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0"/>
              </a:spcAft>
              <a:buNone/>
              <a:defRPr/>
            </a:pPr>
            <a:endParaRPr lang="en-AU" sz="1800" i="1" dirty="0">
              <a:latin typeface="Gibson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DDD1B5-D526-4037-AEBA-E3840333CCEA}"/>
              </a:ext>
            </a:extLst>
          </p:cNvPr>
          <p:cNvSpPr/>
          <p:nvPr/>
        </p:nvSpPr>
        <p:spPr>
          <a:xfrm>
            <a:off x="1042988" y="1376222"/>
            <a:ext cx="2952328" cy="170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1. mistaking genuine concern as unreasonable dissent/outrage (which might hamper approvals)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0B7207-9744-415A-A4A0-A8EE681B0D58}"/>
              </a:ext>
            </a:extLst>
          </p:cNvPr>
          <p:cNvSpPr/>
          <p:nvPr/>
        </p:nvSpPr>
        <p:spPr>
          <a:xfrm>
            <a:off x="1615232" y="3540244"/>
            <a:ext cx="2952328" cy="170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3. misconceptualisation of SIA as community engagement (overlooking social research)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508CE0-427C-496C-8241-6AA4EC074B97}"/>
              </a:ext>
            </a:extLst>
          </p:cNvPr>
          <p:cNvSpPr/>
          <p:nvPr/>
        </p:nvSpPr>
        <p:spPr>
          <a:xfrm>
            <a:off x="4754945" y="1870209"/>
            <a:ext cx="2952328" cy="170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2. concomitant desire to control information to manage any dissent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D42653-36E7-4AF2-9D54-541E8C28F788}"/>
              </a:ext>
            </a:extLst>
          </p:cNvPr>
          <p:cNvSpPr/>
          <p:nvPr/>
        </p:nvSpPr>
        <p:spPr>
          <a:xfrm>
            <a:off x="5299457" y="4017625"/>
            <a:ext cx="2952328" cy="170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4. misunderstanding of social impacts as ‘amenity’ impacts (which occur later)</a:t>
            </a:r>
          </a:p>
        </p:txBody>
      </p:sp>
    </p:spTree>
    <p:extLst>
      <p:ext uri="{BB962C8B-B14F-4D97-AF65-F5344CB8AC3E}">
        <p14:creationId xmlns:p14="http://schemas.microsoft.com/office/powerpoint/2010/main" val="28357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CF20-5EDF-4F58-B967-10BAB0BF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92696"/>
            <a:ext cx="7776864" cy="792088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Can stakeholder theory help us? </a:t>
            </a:r>
            <a:endParaRPr lang="en-AU" sz="2400" i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34662-19FD-4620-AD29-8CD197235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DB9B85-E7B9-437C-B5A7-5EAB12A908DF}"/>
              </a:ext>
            </a:extLst>
          </p:cNvPr>
          <p:cNvSpPr txBox="1">
            <a:spLocks/>
          </p:cNvSpPr>
          <p:nvPr/>
        </p:nvSpPr>
        <p:spPr>
          <a:xfrm>
            <a:off x="1042988" y="1733788"/>
            <a:ext cx="7416800" cy="4222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4541" indent="-134541" algn="l" defTabSz="685800" rtl="0" eaLnBrk="1" latinLnBrk="0" hangingPunct="1">
              <a:spcBef>
                <a:spcPts val="450"/>
              </a:spcBef>
              <a:spcAft>
                <a:spcPts val="450"/>
              </a:spcAft>
              <a:buClr>
                <a:srgbClr val="4B4B4B"/>
              </a:buClr>
              <a:buFont typeface="Arial" pitchFamily="34" charset="0"/>
              <a:buChar char="•"/>
              <a:defRPr lang="en-US" sz="1575" kern="120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269081" indent="-134541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SzPct val="75000"/>
              <a:buFont typeface="Courier New" pitchFamily="49" charset="0"/>
              <a:buChar char="o"/>
              <a:defRPr lang="en-US" sz="1575" kern="120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404813" indent="-134541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Font typeface="Calibri" pitchFamily="34" charset="0"/>
              <a:buChar char="–"/>
              <a:defRPr lang="en-US" sz="1575" kern="120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2381" indent="0" algn="l" defTabSz="685800" rtl="0" eaLnBrk="1" latinLnBrk="0" hangingPunct="1">
              <a:spcBef>
                <a:spcPts val="675"/>
              </a:spcBef>
              <a:spcAft>
                <a:spcPts val="675"/>
              </a:spcAft>
              <a:buClr>
                <a:srgbClr val="4B4B4B"/>
              </a:buClr>
              <a:buFont typeface="Arial" panose="020B0604020202020204" pitchFamily="34" charset="0"/>
              <a:buNone/>
              <a:defRPr sz="1950" b="1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669131" indent="-133350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Font typeface="Courier New" panose="02070309020205020404" pitchFamily="49" charset="0"/>
              <a:buChar char="o"/>
              <a:defRPr sz="1575" kern="1200" baseline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0"/>
              </a:spcAft>
              <a:buNone/>
              <a:defRPr/>
            </a:pPr>
            <a:endParaRPr lang="en-AU" sz="1800" i="1" dirty="0">
              <a:latin typeface="Gibso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F368A-B8A6-4084-A21A-78A417EA9B69}"/>
              </a:ext>
            </a:extLst>
          </p:cNvPr>
          <p:cNvSpPr txBox="1"/>
          <p:nvPr/>
        </p:nvSpPr>
        <p:spPr>
          <a:xfrm>
            <a:off x="1019324" y="1484784"/>
            <a:ext cx="73779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b="1" dirty="0">
                <a:solidFill>
                  <a:schemeClr val="accent3"/>
                </a:solidFill>
              </a:rPr>
              <a:t>Instrumental</a:t>
            </a:r>
            <a:r>
              <a:rPr lang="en-AU" dirty="0">
                <a:solidFill>
                  <a:schemeClr val="accent3"/>
                </a:solidFill>
              </a:rPr>
              <a:t> stakeholder theory </a:t>
            </a:r>
            <a:r>
              <a:rPr lang="en-AU" dirty="0"/>
              <a:t>would suggest that starting SIA early: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can help with approval timeframes and costs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may reduce the spread of unfounded rumours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may capture opportunities to incorporate local knowledge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can motivate locals to act as project ‘champions’.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F11101-0BF8-42F8-8CA3-B9DD3CC734A1}"/>
              </a:ext>
            </a:extLst>
          </p:cNvPr>
          <p:cNvSpPr/>
          <p:nvPr/>
        </p:nvSpPr>
        <p:spPr>
          <a:xfrm>
            <a:off x="1042988" y="3501008"/>
            <a:ext cx="737792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i.e. There is a ‘business case’ for starting SIA very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67513-5AEE-4C40-AE47-60F2BC5BAD59}"/>
              </a:ext>
            </a:extLst>
          </p:cNvPr>
          <p:cNvSpPr txBox="1"/>
          <p:nvPr/>
        </p:nvSpPr>
        <p:spPr>
          <a:xfrm>
            <a:off x="1042988" y="4293096"/>
            <a:ext cx="737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>
                <a:solidFill>
                  <a:schemeClr val="accent3"/>
                </a:solidFill>
              </a:rPr>
              <a:t>BUT</a:t>
            </a:r>
            <a:r>
              <a:rPr lang="en-AU" dirty="0"/>
              <a:t> an instrumental view: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sees stakeholders as a means to an end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privileges the proponent’s interests over stakeholder interests.</a:t>
            </a:r>
          </a:p>
        </p:txBody>
      </p:sp>
    </p:spTree>
    <p:extLst>
      <p:ext uri="{BB962C8B-B14F-4D97-AF65-F5344CB8AC3E}">
        <p14:creationId xmlns:p14="http://schemas.microsoft.com/office/powerpoint/2010/main" val="10156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CF20-5EDF-4F58-B967-10BAB0BF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92696"/>
            <a:ext cx="7776864" cy="576594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Stakeholder theory (cont.)</a:t>
            </a:r>
            <a:endParaRPr lang="en-AU" sz="2400" i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34662-19FD-4620-AD29-8CD197235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DB9B85-E7B9-437C-B5A7-5EAB12A908DF}"/>
              </a:ext>
            </a:extLst>
          </p:cNvPr>
          <p:cNvSpPr txBox="1">
            <a:spLocks/>
          </p:cNvSpPr>
          <p:nvPr/>
        </p:nvSpPr>
        <p:spPr>
          <a:xfrm>
            <a:off x="1042988" y="1733788"/>
            <a:ext cx="7416800" cy="4222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4541" indent="-134541" algn="l" defTabSz="685800" rtl="0" eaLnBrk="1" latinLnBrk="0" hangingPunct="1">
              <a:spcBef>
                <a:spcPts val="450"/>
              </a:spcBef>
              <a:spcAft>
                <a:spcPts val="450"/>
              </a:spcAft>
              <a:buClr>
                <a:srgbClr val="4B4B4B"/>
              </a:buClr>
              <a:buFont typeface="Arial" pitchFamily="34" charset="0"/>
              <a:buChar char="•"/>
              <a:defRPr lang="en-US" sz="1575" kern="120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269081" indent="-134541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SzPct val="75000"/>
              <a:buFont typeface="Courier New" pitchFamily="49" charset="0"/>
              <a:buChar char="o"/>
              <a:defRPr lang="en-US" sz="1575" kern="120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404813" indent="-134541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Font typeface="Calibri" pitchFamily="34" charset="0"/>
              <a:buChar char="–"/>
              <a:defRPr lang="en-US" sz="1575" kern="120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2381" indent="0" algn="l" defTabSz="685800" rtl="0" eaLnBrk="1" latinLnBrk="0" hangingPunct="1">
              <a:spcBef>
                <a:spcPts val="675"/>
              </a:spcBef>
              <a:spcAft>
                <a:spcPts val="675"/>
              </a:spcAft>
              <a:buClr>
                <a:srgbClr val="4B4B4B"/>
              </a:buClr>
              <a:buFont typeface="Arial" panose="020B0604020202020204" pitchFamily="34" charset="0"/>
              <a:buNone/>
              <a:defRPr sz="1950" b="1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669131" indent="-133350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rgbClr val="4B4B4B"/>
              </a:buClr>
              <a:buFont typeface="Courier New" panose="02070309020205020404" pitchFamily="49" charset="0"/>
              <a:buChar char="o"/>
              <a:defRPr sz="1575" kern="1200" baseline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0"/>
              </a:spcAft>
              <a:buNone/>
              <a:defRPr/>
            </a:pPr>
            <a:endParaRPr lang="en-AU" sz="1800" i="1" dirty="0">
              <a:latin typeface="Gibso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F368A-B8A6-4084-A21A-78A417EA9B69}"/>
              </a:ext>
            </a:extLst>
          </p:cNvPr>
          <p:cNvSpPr txBox="1"/>
          <p:nvPr/>
        </p:nvSpPr>
        <p:spPr>
          <a:xfrm>
            <a:off x="1042988" y="1484784"/>
            <a:ext cx="554523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b="1" dirty="0">
                <a:solidFill>
                  <a:schemeClr val="accent3"/>
                </a:solidFill>
              </a:rPr>
              <a:t>Normative</a:t>
            </a:r>
            <a:r>
              <a:rPr lang="en-AU" dirty="0">
                <a:solidFill>
                  <a:schemeClr val="accent3"/>
                </a:solidFill>
              </a:rPr>
              <a:t> stakeholder theory – encouraging a genuinely </a:t>
            </a:r>
            <a:r>
              <a:rPr lang="en-AU" b="1" dirty="0">
                <a:solidFill>
                  <a:schemeClr val="accent3"/>
                </a:solidFill>
              </a:rPr>
              <a:t>dialogic SIA process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Stakeholders are ends in themselves – they have legitimate interests which merit consideration for their own sake.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Starting SIA early becomes a moral obligation, in recognition of power disparities.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Highlights matters of fairness, justice, respect, empathy.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Enacting these ethical principles reminds us that SIA is a </a:t>
            </a:r>
            <a:r>
              <a:rPr lang="en-AU" sz="1600" i="1" dirty="0"/>
              <a:t>process</a:t>
            </a:r>
            <a:r>
              <a:rPr lang="en-AU" sz="1600" dirty="0"/>
              <a:t> – one that entails </a:t>
            </a:r>
            <a:r>
              <a:rPr lang="en-AU" sz="1600" i="1" dirty="0"/>
              <a:t>genuine dialogue </a:t>
            </a:r>
            <a:r>
              <a:rPr lang="en-AU" sz="1600" dirty="0"/>
              <a:t>around concerns, aspirations, and uncertainties.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‘Dialogue’ – e.g. co-design, community-led SIA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27C6BB-73EF-4915-83BF-8787768A9FF8}"/>
              </a:ext>
            </a:extLst>
          </p:cNvPr>
          <p:cNvSpPr/>
          <p:nvPr/>
        </p:nvSpPr>
        <p:spPr>
          <a:xfrm>
            <a:off x="2559929" y="5176877"/>
            <a:ext cx="3817044" cy="602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i="1" dirty="0">
                <a:solidFill>
                  <a:schemeClr val="bg1"/>
                </a:solidFill>
              </a:rPr>
              <a:t>Open the can of worms!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79BE3F-0A91-45CB-B258-E05D3400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584176"/>
            <a:ext cx="223182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20C85A-DA24-4D52-8AFD-A4D7CBACA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438" y="1916832"/>
            <a:ext cx="4392488" cy="3817085"/>
          </a:xfrm>
        </p:spPr>
        <p:txBody>
          <a:bodyPr/>
          <a:lstStyle/>
          <a:p>
            <a:r>
              <a:rPr lang="en-AU" dirty="0"/>
              <a:t>Dr Richard Parsons</a:t>
            </a:r>
          </a:p>
          <a:p>
            <a:r>
              <a:rPr lang="en-AU" sz="2000" b="0" dirty="0"/>
              <a:t>Richard.Parsons@planning.nsw.gov.au</a:t>
            </a:r>
          </a:p>
        </p:txBody>
      </p:sp>
    </p:spTree>
    <p:extLst>
      <p:ext uri="{BB962C8B-B14F-4D97-AF65-F5344CB8AC3E}">
        <p14:creationId xmlns:p14="http://schemas.microsoft.com/office/powerpoint/2010/main" val="20858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2196F3"/>
      </a:accent1>
      <a:accent2>
        <a:srgbClr val="00838F"/>
      </a:accent2>
      <a:accent3>
        <a:srgbClr val="3949AB"/>
      </a:accent3>
      <a:accent4>
        <a:srgbClr val="26A69A"/>
      </a:accent4>
      <a:accent5>
        <a:srgbClr val="9C27B0"/>
      </a:accent5>
      <a:accent6>
        <a:srgbClr val="429845"/>
      </a:accent6>
      <a:hlink>
        <a:srgbClr val="2196F3"/>
      </a:hlink>
      <a:folHlink>
        <a:srgbClr val="2196F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Powerpoint Template (Gibson).potx [Read-Only]" id="{592294A4-9D43-4DE7-8E2F-E6A0B78851B6}" vid="{4973B0DB-6A9E-485F-BECD-AC2FFA0821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949a9c5-6118-4c82-aa8b-fa881412406f">DFEEH46F3PE2-115-186</_dlc_DocId>
    <_dlc_DocIdUrl xmlns="6949a9c5-6118-4c82-aa8b-fa881412406f">
      <Url>http://pecan.planning.nsw.gov.au/resources/_layouts/15/DocIdRedir.aspx?ID=DFEEH46F3PE2-115-186</Url>
      <Description>DFEEH46F3PE2-115-186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6850BBDD47904BAED786BFE99B90F0" ma:contentTypeVersion="0" ma:contentTypeDescription="Create a new document." ma:contentTypeScope="" ma:versionID="5961527cdd38d0a7fc4346cc8ba711c7">
  <xsd:schema xmlns:xsd="http://www.w3.org/2001/XMLSchema" xmlns:xs="http://www.w3.org/2001/XMLSchema" xmlns:p="http://schemas.microsoft.com/office/2006/metadata/properties" xmlns:ns2="6949a9c5-6118-4c82-aa8b-fa881412406f" targetNamespace="http://schemas.microsoft.com/office/2006/metadata/properties" ma:root="true" ma:fieldsID="073a68b716dd542ba17666973d7b6d43" ns2:_="">
    <xsd:import namespace="6949a9c5-6118-4c82-aa8b-fa881412406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9a9c5-6118-4c82-aa8b-fa881412406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AD38A07-2DA7-495D-9332-56BF62715E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BDCA98-66EA-4373-AFAF-CE7D71C68AC6}">
  <ds:schemaRefs>
    <ds:schemaRef ds:uri="6949a9c5-6118-4c82-aa8b-fa881412406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7532A0-49B0-4871-BC38-3E24F963A8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49a9c5-6118-4c82-aa8b-fa88141240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05C4E26-3896-4F31-BC3A-0484C83A938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MQU lecture_Parsons</Template>
  <TotalTime>1866</TotalTime>
  <Words>417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Gibson</vt:lpstr>
      <vt:lpstr>Office Theme</vt:lpstr>
      <vt:lpstr>Opening a can of worms: SIA as a dialogic process</vt:lpstr>
      <vt:lpstr>What can happen when you don’t start SIA early</vt:lpstr>
      <vt:lpstr>“Social impacts start…with rumours of a possible project”  (Vanclay et al., 2015)</vt:lpstr>
      <vt:lpstr>Deeper misinterpretations and misunderstandings?</vt:lpstr>
      <vt:lpstr>Can stakeholder theory help us? </vt:lpstr>
      <vt:lpstr>Stakeholder theory (cont.)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Impact Assessment in New South Wales Government</dc:title>
  <dc:creator>Richard Parsons</dc:creator>
  <cp:lastModifiedBy>Richard Parsons</cp:lastModifiedBy>
  <cp:revision>95</cp:revision>
  <dcterms:created xsi:type="dcterms:W3CDTF">2018-09-11T22:55:04Z</dcterms:created>
  <dcterms:modified xsi:type="dcterms:W3CDTF">2019-05-02T00:25:49Z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A3188094</vt:lpwstr>
  </property>
  <property fmtid="{D5CDD505-2E9C-101B-9397-08002B2CF9AE}" pid="4" name="Objective-Title">
    <vt:lpwstr>NSW Planning PowerPoint Template (Arial)</vt:lpwstr>
  </property>
  <property fmtid="{D5CDD505-2E9C-101B-9397-08002B2CF9AE}" pid="5" name="Objective-Comment">
    <vt:lpwstr/>
  </property>
  <property fmtid="{D5CDD505-2E9C-101B-9397-08002B2CF9AE}" pid="6" name="Objective-CreationStamp">
    <vt:filetime>2015-12-15T01:23:01Z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2016-05-19T02:45:25Z</vt:filetime>
  </property>
  <property fmtid="{D5CDD505-2E9C-101B-9397-08002B2CF9AE}" pid="11" name="Objective-Owner">
    <vt:lpwstr>&lt;unknown&gt;</vt:lpwstr>
  </property>
  <property fmtid="{D5CDD505-2E9C-101B-9397-08002B2CF9AE}" pid="12" name="Objective-Path">
    <vt:lpwstr>Objective Global Folder:1. Planning &amp; Environment (DP&amp;E):1. Planning &amp; Environment File Plan (DP&amp;E):COMMUNICATIONS &amp; STAKEHOLDER ENGAGEMENT:BRANDING:Templates:Template files:PowerPoint templates:</vt:lpwstr>
  </property>
  <property fmtid="{D5CDD505-2E9C-101B-9397-08002B2CF9AE}" pid="13" name="Objective-Parent">
    <vt:lpwstr>PowerPoint templates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0.2</vt:lpwstr>
  </property>
  <property fmtid="{D5CDD505-2E9C-101B-9397-08002B2CF9AE}" pid="16" name="Objective-VersionNumber">
    <vt:r8>2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  <property fmtid="{D5CDD505-2E9C-101B-9397-08002B2CF9AE}" pid="21" name="Objective-Security Classification [system]">
    <vt:lpwstr>UNCLASSIFIED</vt:lpwstr>
  </property>
  <property fmtid="{D5CDD505-2E9C-101B-9397-08002B2CF9AE}" pid="22" name="Objective-DLM [system]">
    <vt:lpwstr>No Impact</vt:lpwstr>
  </property>
  <property fmtid="{D5CDD505-2E9C-101B-9397-08002B2CF9AE}" pid="23" name="Objective-Vital Record [system]">
    <vt:lpwstr>No</vt:lpwstr>
  </property>
  <property fmtid="{D5CDD505-2E9C-101B-9397-08002B2CF9AE}" pid="24" name="ContentTypeId">
    <vt:lpwstr>0x0101009C6850BBDD47904BAED786BFE99B90F0</vt:lpwstr>
  </property>
  <property fmtid="{D5CDD505-2E9C-101B-9397-08002B2CF9AE}" pid="25" name="_dlc_DocIdItemGuid">
    <vt:lpwstr>f140e887-e06b-4520-b177-1f4b2e76f478</vt:lpwstr>
  </property>
</Properties>
</file>